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embeddedFontLst>
    <p:embeddedFont>
      <p:font typeface="Proxima Nova"/>
      <p:regular r:id="rId26"/>
      <p:bold r:id="rId27"/>
      <p:italic r:id="rId28"/>
      <p:boldItalic r:id="rId29"/>
    </p:embeddedFont>
  </p:embeddedFontLst>
  <p:defaultTextStyle>
    <a:defPPr marR="0" rtl="0" algn="l">
      <a:lnSpc>
        <a:spcPct val="100000"/>
      </a:lnSpc>
      <a:spcBef>
        <a:spcPts val="0"/>
      </a:spcBef>
      <a:spcAft>
        <a:spcPts val="0"/>
      </a:spcAft>
    </a:defPPr>
    <a:lvl1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90651C3A-4460-11DB-9652-00E08161165F}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ProximaNova-regular.fntdata"/><Relationship Id="rId25" Type="http://schemas.openxmlformats.org/officeDocument/2006/relationships/slide" Target="slides/slide20.xml"/><Relationship Id="rId28" Type="http://schemas.openxmlformats.org/officeDocument/2006/relationships/font" Target="fonts/ProximaNova-italic.fntdata"/><Relationship Id="rId27" Type="http://schemas.openxmlformats.org/officeDocument/2006/relationships/font" Target="fonts/ProximaNova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ProximaNova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00.png>
</file>

<file path=ppt/media/image01.png>
</file>

<file path=ppt/media/image02.jpg>
</file>

<file path=ppt/media/image03.png>
</file>

<file path=ppt/media/image04.jpg>
</file>

<file path=ppt/media/image05.jpg>
</file>

<file path=ppt/media/image06.png>
</file>

<file path=ppt/media/image07.png>
</file>

<file path=ppt/media/image08.png>
</file>

<file path=ppt/media/image09.png>
</file>

<file path=ppt/media/image10.png>
</file>

<file path=ppt/media/image11.png>
</file>

<file path=ppt/media/image12.png>
</file>

<file path=ppt/media/image13.png>
</file>

<file path=ppt/media/image1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" name="Shape 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1" name="Shape 6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23" name="Shape 12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30" name="Shape 13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36" name="Shape 13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50" name="Shape 15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57" name="Shape 15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64" name="Shape 16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71" name="Shape 17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78" name="Shape 17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84" name="Shape 18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90" name="Shape 19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0" name="Shape 8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6" name="Shape 8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3" name="Shape 9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bg>
      <p:bgPr>
        <a:solidFill>
          <a:schemeClr val="dk1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hape 9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" name="Shape 10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510450" y="3182312"/>
            <a:ext cx="8123100" cy="6299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5pPr>
            <a:lvl6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6pPr>
            <a:lvl7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7pPr>
            <a:lvl8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8pPr>
            <a:lvl9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9" name="Shape 49"/>
          <p:cNvSpPr txBox="1"/>
          <p:nvPr>
            <p:ph type="title"/>
          </p:nvPr>
        </p:nvSpPr>
        <p:spPr>
          <a:xfrm>
            <a:off x="311700" y="991475"/>
            <a:ext cx="8520599" cy="19178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algn="ctr">
              <a:spcBef>
                <a:spcPts val="0"/>
              </a:spcBef>
              <a:buSzPct val="100000"/>
              <a:defRPr b="1" sz="14000"/>
            </a:lvl1pPr>
            <a:lvl2pPr algn="ctr">
              <a:spcBef>
                <a:spcPts val="0"/>
              </a:spcBef>
              <a:buSzPct val="100000"/>
              <a:defRPr b="1" sz="14000"/>
            </a:lvl2pPr>
            <a:lvl3pPr algn="ctr">
              <a:spcBef>
                <a:spcPts val="0"/>
              </a:spcBef>
              <a:buSzPct val="100000"/>
              <a:defRPr b="1" sz="14000"/>
            </a:lvl3pPr>
            <a:lvl4pPr algn="ctr">
              <a:spcBef>
                <a:spcPts val="0"/>
              </a:spcBef>
              <a:buSzPct val="100000"/>
              <a:defRPr b="1" sz="14000"/>
            </a:lvl4pPr>
            <a:lvl5pPr algn="ctr">
              <a:spcBef>
                <a:spcPts val="0"/>
              </a:spcBef>
              <a:buSzPct val="100000"/>
              <a:defRPr b="1" sz="14000"/>
            </a:lvl5pPr>
            <a:lvl6pPr algn="ctr">
              <a:spcBef>
                <a:spcPts val="0"/>
              </a:spcBef>
              <a:buSzPct val="100000"/>
              <a:defRPr b="1" sz="14000"/>
            </a:lvl6pPr>
            <a:lvl7pPr algn="ctr">
              <a:spcBef>
                <a:spcPts val="0"/>
              </a:spcBef>
              <a:buSzPct val="100000"/>
              <a:defRPr b="1" sz="14000"/>
            </a:lvl7pPr>
            <a:lvl8pPr algn="ctr">
              <a:spcBef>
                <a:spcPts val="0"/>
              </a:spcBef>
              <a:buSzPct val="100000"/>
              <a:defRPr b="1" sz="14000"/>
            </a:lvl8pPr>
            <a:lvl9pPr algn="ctr">
              <a:spcBef>
                <a:spcPts val="0"/>
              </a:spcBef>
              <a:buSzPct val="100000"/>
              <a:defRPr b="1" sz="14000"/>
            </a:lvl9pPr>
          </a:lstStyle>
          <a:p/>
        </p:txBody>
      </p:sp>
      <p:sp>
        <p:nvSpPr>
          <p:cNvPr id="50" name="Shape 50"/>
          <p:cNvSpPr txBox="1"/>
          <p:nvPr>
            <p:ph idx="1" type="body"/>
          </p:nvPr>
        </p:nvSpPr>
        <p:spPr>
          <a:xfrm>
            <a:off x="311700" y="3071300"/>
            <a:ext cx="8520599" cy="9017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algn="ctr">
              <a:spcBef>
                <a:spcPts val="0"/>
              </a:spcBef>
              <a:defRPr/>
            </a:lvl1pPr>
            <a:lvl2pPr algn="ctr">
              <a:spcBef>
                <a:spcPts val="0"/>
              </a:spcBef>
              <a:defRPr/>
            </a:lvl2pPr>
            <a:lvl3pPr algn="ctr">
              <a:spcBef>
                <a:spcPts val="0"/>
              </a:spcBef>
              <a:defRPr/>
            </a:lvl3pPr>
            <a:lvl4pPr algn="ctr">
              <a:spcBef>
                <a:spcPts val="0"/>
              </a:spcBef>
              <a:defRPr/>
            </a:lvl4pPr>
            <a:lvl5pPr algn="ctr">
              <a:spcBef>
                <a:spcPts val="0"/>
              </a:spcBef>
              <a:defRPr/>
            </a:lvl5pPr>
            <a:lvl6pPr algn="ctr">
              <a:spcBef>
                <a:spcPts val="0"/>
              </a:spcBef>
              <a:defRPr/>
            </a:lvl6pPr>
            <a:lvl7pPr algn="ctr">
              <a:spcBef>
                <a:spcPts val="0"/>
              </a:spcBef>
              <a:defRPr/>
            </a:lvl7pPr>
            <a:lvl8pPr algn="ctr">
              <a:spcBef>
                <a:spcPts val="0"/>
              </a:spcBef>
              <a:defRPr/>
            </a:lvl8pPr>
            <a:lvl9pPr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title">
    <p:bg>
      <p:bgPr>
        <a:solidFill>
          <a:schemeClr val="dk1"/>
        </a:solid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hape 14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" name="Shape 15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1pPr>
            <a:lvl2pPr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2pPr>
            <a:lvl3pPr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3pPr>
            <a:lvl4pPr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4pPr>
            <a:lvl5pPr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5pPr>
            <a:lvl6pPr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6pPr>
            <a:lvl7pPr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7pPr>
            <a:lvl8pPr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8pPr>
            <a:lvl9pPr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" name="Shape 19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20" name="Shape 20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21" name="Shape 21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24" name="Shape 24"/>
          <p:cNvSpPr txBox="1"/>
          <p:nvPr>
            <p:ph idx="1" type="body"/>
          </p:nvPr>
        </p:nvSpPr>
        <p:spPr>
          <a:xfrm>
            <a:off x="311700" y="1152475"/>
            <a:ext cx="3999899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buSzPct val="100000"/>
              <a:defRPr sz="1400"/>
            </a:lvl1pPr>
            <a:lvl2pPr>
              <a:spcBef>
                <a:spcPts val="0"/>
              </a:spcBef>
              <a:buSzPct val="100000"/>
              <a:defRPr sz="1200"/>
            </a:lvl2pPr>
            <a:lvl3pPr>
              <a:spcBef>
                <a:spcPts val="0"/>
              </a:spcBef>
              <a:buSzPct val="100000"/>
              <a:defRPr sz="1200"/>
            </a:lvl3pPr>
            <a:lvl4pPr>
              <a:spcBef>
                <a:spcPts val="0"/>
              </a:spcBef>
              <a:buSzPct val="100000"/>
              <a:defRPr sz="1200"/>
            </a:lvl4pPr>
            <a:lvl5pPr>
              <a:spcBef>
                <a:spcPts val="0"/>
              </a:spcBef>
              <a:buSzPct val="100000"/>
              <a:defRPr sz="1200"/>
            </a:lvl5pPr>
            <a:lvl6pPr>
              <a:spcBef>
                <a:spcPts val="0"/>
              </a:spcBef>
              <a:buSzPct val="100000"/>
              <a:defRPr sz="1200"/>
            </a:lvl6pPr>
            <a:lvl7pPr>
              <a:spcBef>
                <a:spcPts val="0"/>
              </a:spcBef>
              <a:buSzPct val="100000"/>
              <a:defRPr sz="1200"/>
            </a:lvl7pPr>
            <a:lvl8pPr>
              <a:spcBef>
                <a:spcPts val="0"/>
              </a:spcBef>
              <a:buSzPct val="100000"/>
              <a:defRPr sz="1200"/>
            </a:lvl8pPr>
            <a:lvl9pPr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5" name="Shape 25"/>
          <p:cNvSpPr txBox="1"/>
          <p:nvPr>
            <p:ph idx="2" type="body"/>
          </p:nvPr>
        </p:nvSpPr>
        <p:spPr>
          <a:xfrm>
            <a:off x="4832400" y="1152475"/>
            <a:ext cx="3999899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buSzPct val="100000"/>
              <a:defRPr sz="1400"/>
            </a:lvl1pPr>
            <a:lvl2pPr>
              <a:spcBef>
                <a:spcPts val="0"/>
              </a:spcBef>
              <a:buSzPct val="100000"/>
              <a:defRPr sz="1200"/>
            </a:lvl2pPr>
            <a:lvl3pPr>
              <a:spcBef>
                <a:spcPts val="0"/>
              </a:spcBef>
              <a:buSzPct val="100000"/>
              <a:defRPr sz="1200"/>
            </a:lvl3pPr>
            <a:lvl4pPr>
              <a:spcBef>
                <a:spcPts val="0"/>
              </a:spcBef>
              <a:buSzPct val="100000"/>
              <a:defRPr sz="1200"/>
            </a:lvl4pPr>
            <a:lvl5pPr>
              <a:spcBef>
                <a:spcPts val="0"/>
              </a:spcBef>
              <a:buSzPct val="100000"/>
              <a:defRPr sz="1200"/>
            </a:lvl5pPr>
            <a:lvl6pPr>
              <a:spcBef>
                <a:spcPts val="0"/>
              </a:spcBef>
              <a:buSzPct val="100000"/>
              <a:defRPr sz="1200"/>
            </a:lvl6pPr>
            <a:lvl7pPr>
              <a:spcBef>
                <a:spcPts val="0"/>
              </a:spcBef>
              <a:buSzPct val="100000"/>
              <a:defRPr sz="1200"/>
            </a:lvl7pPr>
            <a:lvl8pPr>
              <a:spcBef>
                <a:spcPts val="0"/>
              </a:spcBef>
              <a:buSzPct val="100000"/>
              <a:defRPr sz="1200"/>
            </a:lvl8pPr>
            <a:lvl9pPr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6" name="Shape 26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29" name="Shape 29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/>
          <p:nvPr>
            <p:ph type="title"/>
          </p:nvPr>
        </p:nvSpPr>
        <p:spPr>
          <a:xfrm>
            <a:off x="311700" y="555600"/>
            <a:ext cx="2807999" cy="7556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buSzPct val="100000"/>
              <a:defRPr sz="2400"/>
            </a:lvl1pPr>
            <a:lvl2pPr>
              <a:spcBef>
                <a:spcPts val="0"/>
              </a:spcBef>
              <a:buSzPct val="100000"/>
              <a:defRPr sz="2400"/>
            </a:lvl2pPr>
            <a:lvl3pPr>
              <a:spcBef>
                <a:spcPts val="0"/>
              </a:spcBef>
              <a:buSzPct val="100000"/>
              <a:defRPr sz="2400"/>
            </a:lvl3pPr>
            <a:lvl4pPr>
              <a:spcBef>
                <a:spcPts val="0"/>
              </a:spcBef>
              <a:buSzPct val="100000"/>
              <a:defRPr sz="2400"/>
            </a:lvl4pPr>
            <a:lvl5pPr>
              <a:spcBef>
                <a:spcPts val="0"/>
              </a:spcBef>
              <a:buSzPct val="100000"/>
              <a:defRPr sz="2400"/>
            </a:lvl5pPr>
            <a:lvl6pPr>
              <a:spcBef>
                <a:spcPts val="0"/>
              </a:spcBef>
              <a:buSzPct val="100000"/>
              <a:defRPr sz="2400"/>
            </a:lvl6pPr>
            <a:lvl7pPr>
              <a:spcBef>
                <a:spcPts val="0"/>
              </a:spcBef>
              <a:buSzPct val="100000"/>
              <a:defRPr sz="2400"/>
            </a:lvl7pPr>
            <a:lvl8pPr>
              <a:spcBef>
                <a:spcPts val="0"/>
              </a:spcBef>
              <a:buSzPct val="100000"/>
              <a:defRPr sz="2400"/>
            </a:lvl8pPr>
            <a:lvl9pPr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2" name="Shape 32"/>
          <p:cNvSpPr txBox="1"/>
          <p:nvPr>
            <p:ph idx="1" type="body"/>
          </p:nvPr>
        </p:nvSpPr>
        <p:spPr>
          <a:xfrm>
            <a:off x="311700" y="1389600"/>
            <a:ext cx="2807999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buSzPct val="100000"/>
              <a:defRPr sz="1200"/>
            </a:lvl1pPr>
            <a:lvl2pPr>
              <a:spcBef>
                <a:spcPts val="0"/>
              </a:spcBef>
              <a:buSzPct val="100000"/>
              <a:defRPr sz="1200"/>
            </a:lvl2pPr>
            <a:lvl3pPr>
              <a:spcBef>
                <a:spcPts val="0"/>
              </a:spcBef>
              <a:buSzPct val="100000"/>
              <a:defRPr sz="1200"/>
            </a:lvl3pPr>
            <a:lvl4pPr>
              <a:spcBef>
                <a:spcPts val="0"/>
              </a:spcBef>
              <a:buSzPct val="100000"/>
              <a:defRPr sz="1200"/>
            </a:lvl4pPr>
            <a:lvl5pPr>
              <a:spcBef>
                <a:spcPts val="0"/>
              </a:spcBef>
              <a:buSzPct val="100000"/>
              <a:defRPr sz="1200"/>
            </a:lvl5pPr>
            <a:lvl6pPr>
              <a:spcBef>
                <a:spcPts val="0"/>
              </a:spcBef>
              <a:buSzPct val="100000"/>
              <a:defRPr sz="1200"/>
            </a:lvl6pPr>
            <a:lvl7pPr>
              <a:spcBef>
                <a:spcPts val="0"/>
              </a:spcBef>
              <a:buSzPct val="100000"/>
              <a:defRPr sz="1200"/>
            </a:lvl7pPr>
            <a:lvl8pPr>
              <a:spcBef>
                <a:spcPts val="0"/>
              </a:spcBef>
              <a:buSzPct val="100000"/>
              <a:defRPr sz="1200"/>
            </a:lvl8pPr>
            <a:lvl9pPr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3" name="Shape 33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bg>
      <p:bgPr>
        <a:solidFill>
          <a:schemeClr val="lt2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>
              <a:spcBef>
                <a:spcPts val="0"/>
              </a:spcBef>
              <a:buSzPct val="100000"/>
              <a:defRPr sz="4800"/>
            </a:lvl1pPr>
            <a:lvl2pPr>
              <a:spcBef>
                <a:spcPts val="0"/>
              </a:spcBef>
              <a:buSzPct val="100000"/>
              <a:defRPr sz="4800"/>
            </a:lvl2pPr>
            <a:lvl3pPr>
              <a:spcBef>
                <a:spcPts val="0"/>
              </a:spcBef>
              <a:buSzPct val="100000"/>
              <a:defRPr sz="4800"/>
            </a:lvl3pPr>
            <a:lvl4pPr>
              <a:spcBef>
                <a:spcPts val="0"/>
              </a:spcBef>
              <a:buSzPct val="100000"/>
              <a:defRPr sz="4800"/>
            </a:lvl4pPr>
            <a:lvl5pPr>
              <a:spcBef>
                <a:spcPts val="0"/>
              </a:spcBef>
              <a:buSzPct val="100000"/>
              <a:defRPr sz="4800"/>
            </a:lvl5pPr>
            <a:lvl6pPr>
              <a:spcBef>
                <a:spcPts val="0"/>
              </a:spcBef>
              <a:buSzPct val="100000"/>
              <a:defRPr sz="4800"/>
            </a:lvl6pPr>
            <a:lvl7pPr>
              <a:spcBef>
                <a:spcPts val="0"/>
              </a:spcBef>
              <a:buSzPct val="100000"/>
              <a:defRPr sz="4800"/>
            </a:lvl7pPr>
            <a:lvl8pPr>
              <a:spcBef>
                <a:spcPts val="0"/>
              </a:spcBef>
              <a:buSzPct val="100000"/>
              <a:defRPr sz="4800"/>
            </a:lvl8pPr>
            <a:lvl9pPr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6" name="Shape 36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/>
        </p:nvSpPr>
        <p:spPr>
          <a:xfrm>
            <a:off x="4572000" y="75"/>
            <a:ext cx="4572000" cy="514349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39" name="Shape 3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" name="Shape 40"/>
          <p:cNvSpPr txBox="1"/>
          <p:nvPr>
            <p:ph type="title"/>
          </p:nvPr>
        </p:nvSpPr>
        <p:spPr>
          <a:xfrm>
            <a:off x="265500" y="1205825"/>
            <a:ext cx="4045199" cy="15095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algn="ctr">
              <a:spcBef>
                <a:spcPts val="0"/>
              </a:spcBef>
              <a:buSzPct val="100000"/>
              <a:defRPr sz="4200"/>
            </a:lvl1pPr>
            <a:lvl2pPr algn="ctr">
              <a:spcBef>
                <a:spcPts val="0"/>
              </a:spcBef>
              <a:buSzPct val="100000"/>
              <a:defRPr sz="4200"/>
            </a:lvl2pPr>
            <a:lvl3pPr algn="ctr">
              <a:spcBef>
                <a:spcPts val="0"/>
              </a:spcBef>
              <a:buSzPct val="100000"/>
              <a:defRPr sz="4200"/>
            </a:lvl3pPr>
            <a:lvl4pPr algn="ctr">
              <a:spcBef>
                <a:spcPts val="0"/>
              </a:spcBef>
              <a:buSzPct val="100000"/>
              <a:defRPr sz="4200"/>
            </a:lvl4pPr>
            <a:lvl5pPr algn="ctr">
              <a:spcBef>
                <a:spcPts val="0"/>
              </a:spcBef>
              <a:buSzPct val="100000"/>
              <a:defRPr sz="4200"/>
            </a:lvl5pPr>
            <a:lvl6pPr algn="ctr">
              <a:spcBef>
                <a:spcPts val="0"/>
              </a:spcBef>
              <a:buSzPct val="100000"/>
              <a:defRPr sz="4200"/>
            </a:lvl6pPr>
            <a:lvl7pPr algn="ctr">
              <a:spcBef>
                <a:spcPts val="0"/>
              </a:spcBef>
              <a:buSzPct val="100000"/>
              <a:defRPr sz="4200"/>
            </a:lvl7pPr>
            <a:lvl8pPr algn="ctr">
              <a:spcBef>
                <a:spcPts val="0"/>
              </a:spcBef>
              <a:buSzPct val="100000"/>
              <a:defRPr sz="4200"/>
            </a:lvl8pPr>
            <a:lvl9pPr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41" name="Shape 41"/>
          <p:cNvSpPr txBox="1"/>
          <p:nvPr>
            <p:ph idx="1" type="subTitle"/>
          </p:nvPr>
        </p:nvSpPr>
        <p:spPr>
          <a:xfrm>
            <a:off x="265500" y="2769000"/>
            <a:ext cx="4045199" cy="1345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42" name="Shape 42"/>
          <p:cNvSpPr txBox="1"/>
          <p:nvPr>
            <p:ph idx="2" type="body"/>
          </p:nvPr>
        </p:nvSpPr>
        <p:spPr>
          <a:xfrm>
            <a:off x="4939500" y="724200"/>
            <a:ext cx="3837000" cy="36950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idx="1" type="body"/>
          </p:nvPr>
        </p:nvSpPr>
        <p:spPr>
          <a:xfrm>
            <a:off x="311700" y="4236825"/>
            <a:ext cx="5998800" cy="5987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</a:lstStyle>
          <a:p/>
        </p:txBody>
      </p:sp>
      <p:sp>
        <p:nvSpPr>
          <p:cNvPr id="46" name="Shape 46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4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6" name="Shape 6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ct val="100000"/>
              <a:buFont typeface="Proxima Nova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0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0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0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4.jpg"/><Relationship Id="rId4" Type="http://schemas.openxmlformats.org/officeDocument/2006/relationships/image" Target="../media/image05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7.png"/><Relationship Id="rId4" Type="http://schemas.openxmlformats.org/officeDocument/2006/relationships/image" Target="../media/image0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NAVSEA GovApp Store</a:t>
            </a:r>
          </a:p>
        </p:txBody>
      </p:sp>
      <p:sp>
        <p:nvSpPr>
          <p:cNvPr id="56" name="Shape 56"/>
          <p:cNvSpPr txBox="1"/>
          <p:nvPr>
            <p:ph idx="1" type="subTitle"/>
          </p:nvPr>
        </p:nvSpPr>
        <p:spPr>
          <a:xfrm>
            <a:off x="510450" y="3182350"/>
            <a:ext cx="2681999" cy="1515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sz="1200"/>
              <a:t>Prepared By:</a:t>
            </a:r>
          </a:p>
          <a:p>
            <a:pPr rtl="0">
              <a:spcBef>
                <a:spcPts val="0"/>
              </a:spcBef>
              <a:buNone/>
            </a:pPr>
            <a:r>
              <a:rPr b="1" lang="en" sz="1400">
                <a:solidFill>
                  <a:srgbClr val="FFFFFF"/>
                </a:solidFill>
              </a:rPr>
              <a:t>Brandon Ung</a:t>
            </a:r>
          </a:p>
          <a:p>
            <a:pPr rtl="0">
              <a:spcBef>
                <a:spcPts val="0"/>
              </a:spcBef>
              <a:buNone/>
            </a:pPr>
            <a:r>
              <a:rPr b="1" lang="en" sz="1400">
                <a:solidFill>
                  <a:srgbClr val="FFFFFF"/>
                </a:solidFill>
              </a:rPr>
              <a:t>Maximiliano Barragan</a:t>
            </a:r>
          </a:p>
          <a:p>
            <a:pPr rtl="0">
              <a:spcBef>
                <a:spcPts val="0"/>
              </a:spcBef>
              <a:buNone/>
            </a:pPr>
            <a:r>
              <a:rPr b="1" lang="en" sz="1400">
                <a:solidFill>
                  <a:srgbClr val="FFFFFF"/>
                </a:solidFill>
              </a:rPr>
              <a:t>Andrew Aquino</a:t>
            </a:r>
          </a:p>
          <a:p>
            <a:pPr lvl="0" rtl="0">
              <a:spcBef>
                <a:spcPts val="0"/>
              </a:spcBef>
              <a:buNone/>
            </a:pPr>
            <a:r>
              <a:rPr b="1" lang="en" sz="1400">
                <a:solidFill>
                  <a:srgbClr val="FFFFFF"/>
                </a:solidFill>
              </a:rPr>
              <a:t>Kevin Parton</a:t>
            </a:r>
          </a:p>
          <a:p>
            <a:pPr>
              <a:spcBef>
                <a:spcPts val="0"/>
              </a:spcBef>
              <a:buNone/>
            </a:pPr>
            <a:r>
              <a:rPr b="1" lang="en" sz="1400">
                <a:solidFill>
                  <a:srgbClr val="FFFFFF"/>
                </a:solidFill>
              </a:rPr>
              <a:t>Richard Thome</a:t>
            </a:r>
          </a:p>
        </p:txBody>
      </p:sp>
      <p:sp>
        <p:nvSpPr>
          <p:cNvPr id="57" name="Shape 57"/>
          <p:cNvSpPr txBox="1"/>
          <p:nvPr/>
        </p:nvSpPr>
        <p:spPr>
          <a:xfrm>
            <a:off x="3088925" y="3182350"/>
            <a:ext cx="3722100" cy="4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Faculty Advisor</a:t>
            </a: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:</a:t>
            </a:r>
          </a:p>
          <a:p>
            <a:pPr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Jiang Guo</a:t>
            </a:r>
          </a:p>
        </p:txBody>
      </p:sp>
      <p:pic>
        <p:nvPicPr>
          <p:cNvPr id="58" name="Shape 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62300" y="223475"/>
            <a:ext cx="2819400" cy="159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Shape 1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71575" y="2658367"/>
            <a:ext cx="1760725" cy="1910499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Shape 119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Functional Requirements</a:t>
            </a:r>
          </a:p>
        </p:txBody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Allow users to register and login onto the website.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Homepage should allow the user to use and access: logout, search app, download app, and upload app.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“Search App” query shall allow the user to search for specific apps.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“Download App” page shall allow users to download a specific app.</a:t>
            </a:r>
          </a:p>
          <a:p>
            <a:pPr indent="-228600" lvl="0" marL="457200">
              <a:spcBef>
                <a:spcPts val="0"/>
              </a:spcBef>
              <a:buChar char="-"/>
            </a:pPr>
            <a:r>
              <a:rPr lang="en"/>
              <a:t>“Upload App” page shall allow users to upload an app onto the server.</a:t>
            </a:r>
          </a:p>
        </p:txBody>
      </p:sp>
    </p:spTree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27" name="Shape 1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0225"/>
            <a:ext cx="9143999" cy="494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Tech Demo</a:t>
            </a:r>
          </a:p>
        </p:txBody>
      </p:sp>
      <p:sp>
        <p:nvSpPr>
          <p:cNvPr id="133" name="Shape 133"/>
          <p:cNvSpPr txBox="1"/>
          <p:nvPr>
            <p:ph idx="1" type="subTitle"/>
          </p:nvPr>
        </p:nvSpPr>
        <p:spPr>
          <a:xfrm>
            <a:off x="510450" y="3182312"/>
            <a:ext cx="8123100" cy="6299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GovApp Store Demonstration</a:t>
            </a:r>
          </a:p>
        </p:txBody>
      </p:sp>
    </p:spTree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GovApp Store Homepage Page</a:t>
            </a:r>
          </a:p>
        </p:txBody>
      </p:sp>
      <p:sp>
        <p:nvSpPr>
          <p:cNvPr id="139" name="Shape 139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40" name="Shape 140"/>
          <p:cNvPicPr preferRelativeResize="0"/>
          <p:nvPr/>
        </p:nvPicPr>
        <p:blipFill rotWithShape="1">
          <a:blip r:embed="rId3">
            <a:alphaModFix/>
          </a:blip>
          <a:srcRect b="17924" l="0" r="0" t="17924"/>
          <a:stretch/>
        </p:blipFill>
        <p:spPr>
          <a:xfrm>
            <a:off x="311700" y="1152475"/>
            <a:ext cx="8520599" cy="3416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GovApp Store Registration Page</a:t>
            </a:r>
          </a:p>
        </p:txBody>
      </p:sp>
      <p:sp>
        <p:nvSpPr>
          <p:cNvPr id="146" name="Shape 146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47" name="Shape 147"/>
          <p:cNvPicPr preferRelativeResize="0"/>
          <p:nvPr/>
        </p:nvPicPr>
        <p:blipFill rotWithShape="1">
          <a:blip r:embed="rId3">
            <a:alphaModFix/>
          </a:blip>
          <a:srcRect b="4569" l="1458" r="1960" t="7557"/>
          <a:stretch/>
        </p:blipFill>
        <p:spPr>
          <a:xfrm>
            <a:off x="311698" y="1152475"/>
            <a:ext cx="8482248" cy="3812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GovApp Store Login Page</a:t>
            </a:r>
          </a:p>
        </p:txBody>
      </p:sp>
      <p:sp>
        <p:nvSpPr>
          <p:cNvPr id="153" name="Shape 153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54" name="Shape 154"/>
          <p:cNvPicPr preferRelativeResize="0"/>
          <p:nvPr/>
        </p:nvPicPr>
        <p:blipFill rotWithShape="1">
          <a:blip r:embed="rId3">
            <a:alphaModFix/>
          </a:blip>
          <a:srcRect b="1515" l="1345" r="1877" t="10896"/>
          <a:stretch/>
        </p:blipFill>
        <p:spPr>
          <a:xfrm>
            <a:off x="311699" y="1152475"/>
            <a:ext cx="8520599" cy="3471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GovApp Store Upload Page</a:t>
            </a:r>
          </a:p>
        </p:txBody>
      </p:sp>
      <p:sp>
        <p:nvSpPr>
          <p:cNvPr id="160" name="Shape 160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61" name="Shape 161"/>
          <p:cNvPicPr preferRelativeResize="0"/>
          <p:nvPr/>
        </p:nvPicPr>
        <p:blipFill rotWithShape="1">
          <a:blip r:embed="rId3">
            <a:alphaModFix/>
          </a:blip>
          <a:srcRect b="1699" l="1199" r="2032" t="7925"/>
          <a:stretch/>
        </p:blipFill>
        <p:spPr>
          <a:xfrm>
            <a:off x="311700" y="1017724"/>
            <a:ext cx="8317948" cy="3990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GovApp Apps Page</a:t>
            </a:r>
          </a:p>
        </p:txBody>
      </p:sp>
      <p:sp>
        <p:nvSpPr>
          <p:cNvPr id="167" name="Shape 167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68" name="Shape 168"/>
          <p:cNvPicPr preferRelativeResize="0"/>
          <p:nvPr/>
        </p:nvPicPr>
        <p:blipFill rotWithShape="1">
          <a:blip r:embed="rId3">
            <a:alphaModFix/>
          </a:blip>
          <a:srcRect b="8305" l="1422" r="1838" t="14510"/>
          <a:stretch/>
        </p:blipFill>
        <p:spPr>
          <a:xfrm>
            <a:off x="311700" y="1152475"/>
            <a:ext cx="8339375" cy="36695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GovApp Apps Page with Search</a:t>
            </a:r>
          </a:p>
        </p:txBody>
      </p:sp>
      <p:sp>
        <p:nvSpPr>
          <p:cNvPr id="174" name="Shape 174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75" name="Shape 175"/>
          <p:cNvPicPr preferRelativeResize="0"/>
          <p:nvPr/>
        </p:nvPicPr>
        <p:blipFill rotWithShape="1">
          <a:blip r:embed="rId3">
            <a:alphaModFix/>
          </a:blip>
          <a:srcRect b="10414" l="1037" r="1997" t="14442"/>
          <a:stretch/>
        </p:blipFill>
        <p:spPr>
          <a:xfrm>
            <a:off x="311700" y="1152474"/>
            <a:ext cx="8210798" cy="3590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Conclusion</a:t>
            </a:r>
          </a:p>
        </p:txBody>
      </p:sp>
      <p:sp>
        <p:nvSpPr>
          <p:cNvPr id="181" name="Shape 181"/>
          <p:cNvSpPr txBox="1"/>
          <p:nvPr>
            <p:ph idx="1" type="subTitle"/>
          </p:nvPr>
        </p:nvSpPr>
        <p:spPr>
          <a:xfrm>
            <a:off x="510450" y="3182312"/>
            <a:ext cx="8123100" cy="6299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Overall Work Summary</a:t>
            </a:r>
          </a:p>
        </p:txBody>
      </p:sp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Agenda</a:t>
            </a:r>
          </a:p>
        </p:txBody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AutoNum type="romanUcPeriod"/>
            </a:pPr>
            <a:r>
              <a:rPr lang="en"/>
              <a:t>About GovApp Store</a:t>
            </a:r>
          </a:p>
          <a:p>
            <a:pPr indent="-228600" lvl="0" marL="457200" rtl="0">
              <a:spcBef>
                <a:spcPts val="0"/>
              </a:spcBef>
              <a:buAutoNum type="romanUcPeriod"/>
            </a:pPr>
            <a:r>
              <a:rPr lang="en"/>
              <a:t>Objectives and Requirements</a:t>
            </a:r>
          </a:p>
          <a:p>
            <a:pPr indent="-228600" lvl="0" marL="457200" rtl="0">
              <a:spcBef>
                <a:spcPts val="0"/>
              </a:spcBef>
              <a:buAutoNum type="romanUcPeriod"/>
            </a:pPr>
            <a:r>
              <a:rPr lang="en"/>
              <a:t>Tech Demo</a:t>
            </a:r>
          </a:p>
          <a:p>
            <a:pPr indent="-228600" lvl="0" marL="457200" rtl="0">
              <a:spcBef>
                <a:spcPts val="0"/>
              </a:spcBef>
              <a:buAutoNum type="romanUcPeriod"/>
            </a:pPr>
            <a:r>
              <a:rPr lang="en"/>
              <a:t>Conclusion</a:t>
            </a:r>
          </a:p>
        </p:txBody>
      </p:sp>
    </p:spTree>
  </p:cSld>
  <p:clrMapOvr>
    <a:masterClrMapping/>
  </p:clrMapOvr>
  <p:transition spd="slow">
    <p:cut/>
  </p:transition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Challenges in GovApp Store</a:t>
            </a:r>
          </a:p>
        </p:txBody>
      </p:sp>
      <p:sp>
        <p:nvSpPr>
          <p:cNvPr id="187" name="Shape 187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Setting up the work environment</a:t>
            </a:r>
          </a:p>
          <a:p>
            <a:pPr indent="-228600" lvl="1" marL="914400" rtl="0">
              <a:spcBef>
                <a:spcPts val="0"/>
              </a:spcBef>
              <a:buChar char="-"/>
            </a:pPr>
            <a:r>
              <a:rPr lang="en"/>
              <a:t>Windows vs. Mac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Understanding the primary functions of the GovApp Store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Modulating each function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Understanding the existing libraries</a:t>
            </a:r>
          </a:p>
          <a:p>
            <a:pPr indent="-228600" lvl="1" marL="914400" rtl="0">
              <a:spcBef>
                <a:spcPts val="0"/>
              </a:spcBef>
              <a:buChar char="-"/>
            </a:pPr>
            <a:r>
              <a:rPr lang="en"/>
              <a:t>JQuery</a:t>
            </a:r>
          </a:p>
          <a:p>
            <a:pPr indent="-228600" lvl="1" marL="914400" rtl="0">
              <a:spcBef>
                <a:spcPts val="0"/>
              </a:spcBef>
              <a:buChar char="-"/>
            </a:pPr>
            <a:r>
              <a:rPr lang="en"/>
              <a:t>Polymer</a:t>
            </a:r>
          </a:p>
          <a:p>
            <a:pPr indent="-228600" lvl="1" marL="914400" rtl="0">
              <a:spcBef>
                <a:spcPts val="0"/>
              </a:spcBef>
              <a:buChar char="-"/>
            </a:pPr>
            <a:r>
              <a:rPr lang="en"/>
              <a:t>NodeJs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Being consistently updated on the documentation</a:t>
            </a:r>
          </a:p>
        </p:txBody>
      </p:sp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About GovApp Store</a:t>
            </a:r>
          </a:p>
        </p:txBody>
      </p:sp>
      <p:sp>
        <p:nvSpPr>
          <p:cNvPr id="70" name="Shape 70"/>
          <p:cNvSpPr txBox="1"/>
          <p:nvPr>
            <p:ph idx="1" type="subTitle"/>
          </p:nvPr>
        </p:nvSpPr>
        <p:spPr>
          <a:xfrm>
            <a:off x="510450" y="3182312"/>
            <a:ext cx="8123100" cy="6299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Introduction</a:t>
            </a:r>
          </a:p>
        </p:txBody>
      </p:sp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What is NAVSEA GovApp?</a:t>
            </a:r>
          </a:p>
        </p:txBody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/>
              <a:t>NAVSEA GovApp is website dedicated to providing fast delivery of military applications used by the Navy. The purpose of this project is to provide a powerful application to support the fleet.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The website works similarly to other App stores such as the “Apple Store,” and “Google Play.” Key components in this webstore includes registering, login, downloading, and uploading.</a:t>
            </a:r>
          </a:p>
        </p:txBody>
      </p:sp>
      <p:pic>
        <p:nvPicPr>
          <p:cNvPr id="77" name="Shape 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0775" y="3225450"/>
            <a:ext cx="2819400" cy="159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Objectives and Requirements</a:t>
            </a:r>
          </a:p>
        </p:txBody>
      </p:sp>
      <p:sp>
        <p:nvSpPr>
          <p:cNvPr id="83" name="Shape 83"/>
          <p:cNvSpPr txBox="1"/>
          <p:nvPr>
            <p:ph idx="1" type="subTitle"/>
          </p:nvPr>
        </p:nvSpPr>
        <p:spPr>
          <a:xfrm>
            <a:off x="510450" y="3182312"/>
            <a:ext cx="8123100" cy="6299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Understanding the Goals</a:t>
            </a:r>
          </a:p>
        </p:txBody>
      </p:sp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NAVSEA GovApp Store Objectives</a:t>
            </a:r>
          </a:p>
        </p:txBody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/>
              <a:t>Three primary objectives in designing the GovApp Store.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en"/>
              <a:t>Create a working environment for any remote device to access.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en"/>
              <a:t>Increase the flexibility of computing systems that can dynamically make adjustments and instantly meet the demands for change.</a:t>
            </a:r>
          </a:p>
          <a:p>
            <a:pPr indent="-228600" lvl="0" marL="457200">
              <a:spcBef>
                <a:spcPts val="0"/>
              </a:spcBef>
              <a:buAutoNum type="arabicParenR"/>
            </a:pPr>
            <a:r>
              <a:rPr lang="en"/>
              <a:t>Decrease the overall maintenance cost by supporting automatic system updates.</a:t>
            </a:r>
          </a:p>
        </p:txBody>
      </p:sp>
      <p:pic>
        <p:nvPicPr>
          <p:cNvPr id="90" name="Shape 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50750" y="2919100"/>
            <a:ext cx="2476500" cy="209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Hardware Requirements</a:t>
            </a:r>
          </a:p>
        </p:txBody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/>
              <a:t>Basic computer setup</a:t>
            </a:r>
          </a:p>
          <a:p>
            <a:pPr lv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</a:rPr>
              <a:t>Monitor, keyboard and desktop or laptop is required to work with this application.</a:t>
            </a:r>
          </a:p>
        </p:txBody>
      </p:sp>
      <p:pic>
        <p:nvPicPr>
          <p:cNvPr id="97" name="Shape 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9676" y="2204050"/>
            <a:ext cx="3633550" cy="2423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Shape 9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06150" y="2227237"/>
            <a:ext cx="3186675" cy="237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Operating Environment</a:t>
            </a:r>
          </a:p>
        </p:txBody>
      </p:sp>
      <p:sp>
        <p:nvSpPr>
          <p:cNvPr id="104" name="Shape 104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/>
              <a:t>The web application applies the following programs: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en"/>
              <a:t>Node.js and Sails.js for MVC framework and back-end design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en"/>
              <a:t>Polymer and JQuery for front-end design</a:t>
            </a:r>
          </a:p>
          <a:p>
            <a:pPr indent="-228600" lvl="0" marL="457200">
              <a:spcBef>
                <a:spcPts val="0"/>
              </a:spcBef>
              <a:buAutoNum type="arabicParenR"/>
            </a:pPr>
            <a:r>
              <a:rPr lang="en"/>
              <a:t>MongoDB (or NoSQL) for database</a:t>
            </a:r>
          </a:p>
        </p:txBody>
      </p:sp>
      <p:pic>
        <p:nvPicPr>
          <p:cNvPr id="105" name="Shape 1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9675" y="2914475"/>
            <a:ext cx="3365250" cy="1151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Shape 10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80675" y="2914475"/>
            <a:ext cx="3238500" cy="1476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Programming Language - JavaScript</a:t>
            </a:r>
          </a:p>
        </p:txBody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/>
              <a:t>Main Language - JavaScript</a:t>
            </a:r>
          </a:p>
          <a:p>
            <a:pPr rtl="0">
              <a:spcBef>
                <a:spcPts val="0"/>
              </a:spcBef>
              <a:buNone/>
            </a:pPr>
            <a:r>
              <a:rPr lang="en"/>
              <a:t>Perfect language for web design and application.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Has libraries to fulfill many needs for web design such as Angular.js and Polymer. 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Node.js applies a lot of useful packages.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JavaScript is a Prototyping language. Rapid and flexible design.</a:t>
            </a:r>
          </a:p>
          <a:p>
            <a:pPr rtl="0">
              <a:spcBef>
                <a:spcPts val="0"/>
              </a:spcBef>
              <a:buNone/>
            </a:pPr>
            <a:r>
              <a:rPr lang="en"/>
              <a:t> </a:t>
            </a:r>
          </a:p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13" name="Shape 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47050" y="2908025"/>
            <a:ext cx="1896950" cy="189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